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7" r:id="rId2"/>
    <p:sldId id="262" r:id="rId3"/>
    <p:sldId id="258" r:id="rId4"/>
    <p:sldId id="259" r:id="rId5"/>
    <p:sldId id="260" r:id="rId6"/>
    <p:sldId id="261" r:id="rId7"/>
    <p:sldId id="25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CC99"/>
    <a:srgbClr val="BB4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972E6-3679-4063-AE88-7230CD5158DF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830BC-ECDC-47F7-9F2C-F21E16DFCD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8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7DED-42B5-448A-BBF4-D80A75A4FCE8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0BD8-670B-4CDA-951F-68CFC6608C45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B52E-D6F9-437D-B9FC-C083DA06A8E3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A8C0-35A7-4D41-A54E-9F5661CB07FC}" type="datetime1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E29-0076-4900-8F40-5647E7AE74FA}" type="datetime1">
              <a:rPr lang="ru-RU" smtClean="0"/>
              <a:t>23.04.2023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CBC2C-3FE4-428E-B5C6-2265687B3E98}" type="datetime1">
              <a:rPr lang="ru-RU" smtClean="0"/>
              <a:t>23.04.2023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71F4-4BCE-4E5B-983A-74F43F41F2FB}" type="datetime1">
              <a:rPr lang="ru-RU" smtClean="0"/>
              <a:t>23.04.2023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42BF-C383-4298-A15E-28C04BAEE9E1}" type="datetime1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95B2-154C-4947-8A2A-E3E6EBEDC660}" type="datetime1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734DA-8485-4003-89EB-E040A0AEE4E4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6C5B-FB55-423D-88D2-A7FFE9189929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4291F-2B82-4A02-A7C9-9A96ED034DC7}" type="datetime1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A2603-5239-4F9A-8FF4-E1ABE4808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285852" y="142852"/>
            <a:ext cx="68580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БЕРДСКИЙ ФИЛИАЛ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ГОСУДАРСТВЕННОГО АВТОНОМНОГО ПРОФЕССИОНАЛЬНОГО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ОБРАЗОВАТЕЛЬНОГО УЧРЕЖДЕНИЯ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НОВОСИБИРСКОЙ ОБЛАСТИ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НОВОСИБИРСКИЙ МЕДИЦИНСКИЙ КОЛЛЕДЖ»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643570" y="5214950"/>
            <a:ext cx="32861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Выполнила: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ФИО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студентка ____  курса ____ группы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специальность 34.02.01 Сестринское дело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58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WordArt 19"/>
          <p:cNvSpPr>
            <a:spLocks noChangeArrowheads="1" noChangeShapeType="1" noTextEdit="1"/>
          </p:cNvSpPr>
          <p:nvPr/>
        </p:nvSpPr>
        <p:spPr bwMode="auto">
          <a:xfrm>
            <a:off x="1714480" y="2500306"/>
            <a:ext cx="5519737" cy="132080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6666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</a:rPr>
              <a:t>Немного о здоровье</a:t>
            </a:r>
            <a:endParaRPr lang="ru-RU" sz="3600" b="1" i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6666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Georgia"/>
            </a:endParaRPr>
          </a:p>
        </p:txBody>
      </p:sp>
      <p:pic>
        <p:nvPicPr>
          <p:cNvPr id="7" name="Picture 25" descr="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3567" y="2393944"/>
            <a:ext cx="12239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469 0.03055 C -0.60434 0.03194 -0.60364 0.0331 -0.60364 0.03449 C -0.60364 0.05763 -0.60469 0.08078 -0.60469 0.10393 C -0.60469 0.11111 -0.60416 0.08958 -0.60278 0.08287 C -0.60243 0.08148 -0.60226 0.08009 -0.60173 0.07893 C -0.60017 0.07569 -0.59809 0.07453 -0.59583 0.07245 C -0.59514 0.07037 -0.59496 0.06782 -0.59392 0.06597 C -0.59357 0.06527 -0.58368 0.053 -0.58316 0.05277 C -0.58038 0.05162 -0.57726 0.05208 -0.5743 0.05162 C -0.57205 0.04837 -0.57135 0.0449 -0.56944 0.0412 C -0.57274 0.02037 -0.56892 0.03217 -0.57621 0.03842 C -0.5783 0.04351 -0.57951 0.04884 -0.58125 0.05416 C -0.5809 0.06712 -0.58264 0.08958 -0.5783 0.10509 C -0.57743 0.10787 -0.57552 0.11296 -0.57326 0.11435 C -0.57118 0.11574 -0.56649 0.11689 -0.56649 0.11712 C -0.56094 0.11643 -0.55521 0.11689 -0.54982 0.1155 C -0.54288 0.11365 -0.54184 0.10787 -0.53611 0.10509 C -0.53541 0.10416 -0.53472 0.10324 -0.53403 0.10254 C -0.53316 0.10162 -0.53212 0.10092 -0.53125 0.1 C -0.52951 0.09791 -0.52621 0.09328 -0.52621 0.09351 C -0.525 0.08773 -0.51944 0.08263 -0.51649 0.07777 C -0.51684 0.06944 -0.51614 0.06087 -0.51736 0.05277 C -0.51788 0.04976 -0.5191 0.0456 -0.52135 0.0449 C -0.525 0.04375 -0.53212 0.0412 -0.53212 0.04143 C -0.53281 0.04143 -0.54149 0.04328 -0.54201 0.04375 C -0.54427 0.04537 -0.54583 0.04837 -0.54791 0.05023 C -0.55 0.05462 -0.55573 0.06203 -0.55573 0.06226 C -0.55781 0.07129 -0.56094 0.07986 -0.5625 0.08935 C -0.56163 0.10671 -0.56163 0.11712 -0.54791 0.12222 C -0.53611 0.12129 -0.52413 0.12175 -0.5125 0.11944 C -0.51076 0.11898 -0.51007 0.11574 -0.50868 0.11435 C -0.50781 0.11342 -0.50677 0.11342 -0.50573 0.11296 C -0.49982 0.10578 -0.4967 0.09467 -0.49496 0.08425 C -0.49305 0.10162 -0.49618 0.11018 -0.48316 0.11296 C -0.47535 0.11064 -0.47239 0.10763 -0.46545 0.10393 C -0.4625 0.1 -0.45972 0.09953 -0.4566 0.09606 C -0.45208 0.09097 -0.45746 0.0956 -0.45278 0.08935 C -0.45191 0.08819 -0.45069 0.08796 -0.44982 0.0868 C -0.44739 0.08356 -0.44548 0.07962 -0.44288 0.07638 C -0.44184 0.07152 -0.4408 0.06712 -0.43993 0.06203 C -0.44097 0.05185 -0.44062 0.04375 -0.44878 0.03981 C -0.45312 0.04027 -0.45781 0.03865 -0.46163 0.0412 C -0.46823 0.0456 -0.47291 0.0625 -0.4743 0.07106 C -0.47326 0.09328 -0.47413 0.10092 -0.45868 0.10902 C -0.44844 0.1081 -0.4401 0.10486 -0.43021 0.10115 C -0.42205 0.09444 -0.42812 0.10046 -0.42239 0.09212 C -0.42048 0.08935 -0.41649 0.08425 -0.41649 0.08449 C -0.41389 0.07685 -0.41041 0.0699 -0.4066 0.06342 C -0.40694 0.05717 -0.40573 0.05046 -0.40764 0.0449 C -0.40833 0.04282 -0.41111 0.04513 -0.4125 0.04629 C -0.41788 0.05092 -0.41927 0.05763 -0.42326 0.06342 C -0.42691 0.075 -0.42569 0.08703 -0.42031 0.09722 C -0.41805 0.10763 -0.41232 0.10671 -0.40469 0.10787 C -0.39601 0.11342 -0.39844 0.11296 -0.38212 0.10902 C -0.37951 0.10833 -0.37778 0.10486 -0.37535 0.10393 C -0.37257 0.10023 -0.36962 0.09745 -0.36649 0.09467 C -0.36545 0.09282 -0.36476 0.09074 -0.36354 0.08935 C -0.36267 0.08842 -0.36128 0.08935 -0.36059 0.08819 C -0.35868 0.08518 -0.35764 0.07916 -0.35469 0.075 C -0.35347 0.06273 -0.34844 0.04421 -0.35573 0.03449 C -0.36632 0.03703 -0.36371 0.0412 -0.36944 0.05162 C -0.37066 0.07037 -0.37101 0.09513 -0.35955 0.10902 C -0.35798 0.11921 -0.35173 0.11782 -0.34496 0.11944 C -0.33489 0.11851 -0.32691 0.11782 -0.31736 0.11435 C -0.31215 0.11018 -0.30729 0.10486 -0.30173 0.10115 C -0.29288 0.09537 -0.29861 0.10231 -0.29097 0.09467 C -0.28177 0.08541 -0.2743 0.07199 -0.26944 0.0581 C -0.2684 0.04814 -0.2658 0.03773 -0.26944 0.028 C -0.27361 0.01666 -0.29166 0.00763 -0.30069 0.00439 C -0.30729 0.00486 -0.31389 0.0037 -0.32031 0.00578 C -0.32482 0.00717 -0.33021 0.02106 -0.33316 0.02546 C -0.33594 0.03842 -0.33802 0.05671 -0.33316 0.06851 C -0.32986 0.07638 -0.31163 0.09722 -0.30573 0.1 C -0.30121 0.10208 -0.29566 0.10162 -0.29097 0.10393 C -0.2868 0.10347 -0.28246 0.1037 -0.2783 0.10254 C -0.27083 0.10069 -0.26476 0.0875 -0.25764 0.08425 C -0.25139 0.07592 -0.24739 0.0581 -0.24583 0.04629 C -0.24653 0.03796 -0.24601 0.02939 -0.24791 0.02152 C -0.24844 0.01944 -0.25017 0.02476 -0.25069 0.02662 C -0.25208 0.03171 -0.25243 0.03842 -0.25364 0.04375 C -0.2533 0.05115 -0.25399 0.05879 -0.25278 0.06597 C -0.25104 0.07708 -0.23976 0.08611 -0.23316 0.09212 C -0.22934 0.1 -0.21649 0.1037 -0.20955 0.10509 C -0.20017 0.10462 -0.19062 0.10462 -0.18125 0.10393 C -0.17569 0.10347 -0.16736 0.09212 -0.16736 0.09236 C -0.16666 0.09074 -0.16632 0.08912 -0.16545 0.08819 C -0.16458 0.08726 -0.16319 0.08773 -0.1625 0.0868 C -0.16041 0.08402 -0.15764 0.07129 -0.1566 0.06712 C -0.15764 0.05856 -0.15816 0.04976 -0.15955 0.0412 C -0.16041 0.03634 -0.16319 0.03425 -0.16545 0.03055 C -0.16996 0.02337 -0.17239 0.01782 -0.17916 0.01504 C -0.18715 0.01643 -0.19149 0.01898 -0.19583 0.028 C -0.20226 0.06041 -0.19149 0.07638 -0.17239 0.09212 C -0.15538 0.10601 -0.17309 0.09513 -0.15764 0.10393 C -0.14253 0.103 -0.12743 0.10324 -0.1125 0.10115 C -0.10694 0.10046 -0.10139 0.0868 -0.09878 0.08287 C -0.09357 0.07523 -0.08976 0.06759 -0.08507 0.05949 C -0.08351 0.05138 -0.07969 0.0456 -0.0783 0.03726 C -0.07916 0.02523 -0.07847 0.02013 -0.08698 0.0162 C -0.09948 0.01736 -0.09965 0.01736 -0.10868 0.02152 C -0.11128 0.02708 -0.11476 0.03032 -0.11736 0.03587 C -0.11927 0.04004 -0.12239 0.04884 -0.12239 0.04907 C -0.12778 0.08217 -0.10451 0.08032 -0.08698 0.08287 C -0.07482 0.08194 -0.06476 0.0787 -0.05278 0.07638 C -0.04444 0.07199 -0.03819 0.06388 -0.03125 0.05671 C -0.02934 0.05208 -0.02708 0.04861 -0.02535 0.04375 C -0.0243 0.03703 -0.02291 0.03055 -0.02135 0.02407 C -0.02291 0.00162 -0.02083 0.01319 -0.0283 0.00324 C -0.03351 0.00416 -0.03906 0.00324 -0.04392 0.00578 C -0.04774 0.00763 -0.05903 0.02037 -0.0625 0.02546 C -0.06562 0.04074 -0.06649 0.06689 -0.05173 0.07384 C -0.04791 0.07569 -0.04375 0.07523 -0.03993 0.07638 C -0.02899 0.07592 0.01979 0.08078 0.02674 0.05416 C 0.02639 0.05023 0.02674 0.04606 0.0257 0.04236 C 0.02465 0.03865 0.00625 0.03657 0.00313 0.03587 C -0.00278 0.03634 -0.00868 0.03611 -0.01458 0.03726 C -0.01562 0.0375 -0.01632 0.03935 -0.01736 0.03981 C -0.01823 0.04027 -0.02621 0.04212 -0.02726 0.04236 C -0.03403 0.04652 -0.03993 0.05208 -0.04583 0.0581 C -0.04618 0.05949 -0.04722 0.06064 -0.04687 0.06203 C -0.04531 0.06712 -0.03194 0.06712 -0.02916 0.06712 " pathEditMode="relative" rAng="0" ptsTypes="ffffffffffffffffffffffffffffffffffffffffffffffffffffffffffffffffffffffffffffffffffffffffffffffffffffffffffffffffffffffffA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40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800743"/>
              </p:ext>
            </p:extLst>
          </p:nvPr>
        </p:nvGraphicFramePr>
        <p:xfrm>
          <a:off x="539552" y="1397000"/>
          <a:ext cx="8064896" cy="4361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784"/>
                <a:gridCol w="1008112"/>
              </a:tblGrid>
              <a:tr h="623041"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ЗДОРОВЬЕ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 Основные определения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1.2. Элементы здорового образа жизни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Факторы влияющие на  здоровье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1.4. Основные принципы ЗОЖ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1.5. Закаливающие процедуры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0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онкурс слоганов по темам здорового образа жизни среди молодежи | Псковское  отделение Красного Кре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4193561"/>
            <a:ext cx="3960441" cy="2446450"/>
          </a:xfrm>
          <a:prstGeom prst="rect">
            <a:avLst/>
          </a:prstGeom>
          <a:noFill/>
          <a:ln w="63500" cmpd="dbl">
            <a:solidFill>
              <a:srgbClr val="00CC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1196752"/>
            <a:ext cx="2520280" cy="430887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Здоровье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146" y="26318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82563" indent="-182563" algn="ctr">
              <a:buAutoNum type="arabicPeriod"/>
            </a:pP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ЗДОРОВЬЕ</a:t>
            </a:r>
          </a:p>
          <a:p>
            <a:pPr algn="ctr"/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сновные определения</a:t>
            </a:r>
            <a:endParaRPr lang="ru-RU" sz="36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4725144"/>
            <a:ext cx="8208912" cy="1723549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2800" b="1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это состояние полного физического, душевного, социального благополучия, а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только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отсутствие болезней или физических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дефектов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(определение ВОЗ).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67744" y="3717032"/>
            <a:ext cx="4104456" cy="430887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67544" y="4725144"/>
            <a:ext cx="8208912" cy="1723549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(он же ЗОЖ) —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такой образ жизни, который направлен на сохранение здоровья, профилактику болезней и укрепление организма в целом.</a:t>
            </a:r>
            <a:endParaRPr lang="ru-RU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436096" y="1196752"/>
            <a:ext cx="2520280" cy="430887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39552" y="4797152"/>
            <a:ext cx="8208912" cy="1292662"/>
          </a:xfrm>
          <a:prstGeom prst="rect">
            <a:avLst/>
          </a:prstGeom>
          <a:gradFill>
            <a:gsLst>
              <a:gs pos="0">
                <a:srgbClr val="00CC99"/>
              </a:gs>
              <a:gs pos="50000">
                <a:schemeClr val="bg1">
                  <a:lumMod val="0"/>
                  <a:lumOff val="100000"/>
                </a:schemeClr>
              </a:gs>
              <a:gs pos="85000">
                <a:schemeClr val="bg1"/>
              </a:gs>
              <a:gs pos="16000">
                <a:schemeClr val="bg1"/>
              </a:gs>
              <a:gs pos="100000">
                <a:srgbClr val="00CC99"/>
              </a:gs>
            </a:gsLst>
            <a:lin ang="5400000" scaled="0"/>
          </a:gradFill>
          <a:ln w="63500" cmpd="dbl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(лат.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morbus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 это состояние организма, выраженное в нарушении его нормальной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жизнедеятельности.</a:t>
            </a:r>
            <a:endParaRPr lang="ru-RU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Больная Девушка С Головной Болью Лежит В Лицензионные фото и стоковые  изображен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2376264" cy="1584949"/>
          </a:xfrm>
          <a:prstGeom prst="rect">
            <a:avLst/>
          </a:prstGeom>
          <a:noFill/>
          <a:ln w="63500" cmpd="dbl">
            <a:solidFill>
              <a:srgbClr val="00CC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Здоровая женщина - здоровое покол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2376264" cy="1584968"/>
          </a:xfrm>
          <a:prstGeom prst="rect">
            <a:avLst/>
          </a:prstGeom>
          <a:noFill/>
          <a:ln w="63500" cmpd="dbl">
            <a:solidFill>
              <a:srgbClr val="00CC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  <p:bldP spid="12" grpId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1538" y="1214422"/>
            <a:ext cx="7008976" cy="4676810"/>
            <a:chOff x="2135024" y="1142984"/>
            <a:chExt cx="7008976" cy="4676810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2"/>
            <a:srcRect l="17188" t="28052" r="78392" b="28717"/>
            <a:stretch>
              <a:fillRect/>
            </a:stretch>
          </p:blipFill>
          <p:spPr bwMode="auto">
            <a:xfrm>
              <a:off x="2135024" y="1142984"/>
              <a:ext cx="886962" cy="467681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3021987" y="1264460"/>
              <a:ext cx="4561521" cy="364427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Режим дня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89" name="Text Box 5"/>
            <p:cNvSpPr txBox="1">
              <a:spLocks noChangeArrowheads="1"/>
            </p:cNvSpPr>
            <p:nvPr/>
          </p:nvSpPr>
          <p:spPr bwMode="auto">
            <a:xfrm>
              <a:off x="3021987" y="1932575"/>
              <a:ext cx="4561521" cy="485902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Правильное питание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3021987" y="2722167"/>
              <a:ext cx="6122013" cy="42516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Регулярные занятия спортом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3021987" y="3572496"/>
              <a:ext cx="5979169" cy="42516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Прогулки на свежем воздухе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021987" y="5273154"/>
              <a:ext cx="4561521" cy="42516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Хорошее настроение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3021987" y="4362087"/>
              <a:ext cx="5979169" cy="42516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Отказ от вредных привычек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1.2. Элементы 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здорового образа жизни</a:t>
            </a:r>
            <a:endParaRPr lang="ru-RU" sz="36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7188" t="55562" r="77444" b="36017"/>
          <a:stretch>
            <a:fillRect/>
          </a:stretch>
        </p:blipFill>
        <p:spPr bwMode="auto">
          <a:xfrm>
            <a:off x="1000100" y="4143380"/>
            <a:ext cx="1143008" cy="10136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1.3. Факторы 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влияющие на  здоровье</a:t>
            </a:r>
            <a:endParaRPr lang="ru-RU" sz="36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5572140"/>
            <a:ext cx="381139" cy="38713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214942" y="5500702"/>
            <a:ext cx="3929058" cy="5715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Система здравоохранения</a:t>
            </a:r>
            <a:endParaRPr kumimoji="0" lang="ru-RU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6072206"/>
            <a:ext cx="381139" cy="3750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5286380" y="5857892"/>
            <a:ext cx="3643338" cy="8572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Состояние окружающей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среды</a:t>
            </a:r>
            <a:endParaRPr kumimoji="0" lang="ru-RU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5572140"/>
            <a:ext cx="381139" cy="3750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571472" y="5500702"/>
            <a:ext cx="3857652" cy="50006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Наследственные факторы</a:t>
            </a:r>
            <a:endParaRPr kumimoji="0" lang="ru-RU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6143644"/>
            <a:ext cx="381139" cy="375034"/>
          </a:xfrm>
          <a:prstGeom prst="rect">
            <a:avLst/>
          </a:prstGeom>
          <a:solidFill>
            <a:srgbClr val="550080"/>
          </a:solidFill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642910" y="5857868"/>
            <a:ext cx="4071966" cy="100013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Социально-экономические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условия </a:t>
            </a:r>
            <a:endParaRPr kumimoji="0" lang="ru-RU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Group 369"/>
          <p:cNvGrpSpPr>
            <a:grpSpLocks/>
          </p:cNvGrpSpPr>
          <p:nvPr/>
        </p:nvGrpSpPr>
        <p:grpSpPr bwMode="auto">
          <a:xfrm>
            <a:off x="2483768" y="1196752"/>
            <a:ext cx="4391025" cy="4391025"/>
            <a:chOff x="134" y="135"/>
            <a:chExt cx="461" cy="461"/>
          </a:xfrm>
        </p:grpSpPr>
        <p:grpSp>
          <p:nvGrpSpPr>
            <p:cNvPr id="62" name="Group 370"/>
            <p:cNvGrpSpPr>
              <a:grpSpLocks/>
            </p:cNvGrpSpPr>
            <p:nvPr/>
          </p:nvGrpSpPr>
          <p:grpSpPr bwMode="auto">
            <a:xfrm>
              <a:off x="134" y="135"/>
              <a:ext cx="461" cy="461"/>
              <a:chOff x="95" y="135"/>
              <a:chExt cx="259" cy="259"/>
            </a:xfrm>
          </p:grpSpPr>
          <p:sp>
            <p:nvSpPr>
              <p:cNvPr id="78" name="Line 371"/>
              <p:cNvSpPr>
                <a:spLocks noChangeShapeType="1"/>
              </p:cNvSpPr>
              <p:nvPr/>
            </p:nvSpPr>
            <p:spPr bwMode="auto">
              <a:xfrm flipH="1" flipV="1">
                <a:off x="127" y="135"/>
                <a:ext cx="1" cy="2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Line 372"/>
              <p:cNvSpPr>
                <a:spLocks noChangeShapeType="1"/>
              </p:cNvSpPr>
              <p:nvPr/>
            </p:nvSpPr>
            <p:spPr bwMode="auto">
              <a:xfrm rot="5400000" flipH="1" flipV="1">
                <a:off x="224" y="244"/>
                <a:ext cx="1" cy="2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1" name="Group 373"/>
            <p:cNvGrpSpPr>
              <a:grpSpLocks/>
            </p:cNvGrpSpPr>
            <p:nvPr/>
          </p:nvGrpSpPr>
          <p:grpSpPr bwMode="auto">
            <a:xfrm>
              <a:off x="183" y="219"/>
              <a:ext cx="18" cy="274"/>
              <a:chOff x="183" y="219"/>
              <a:chExt cx="18" cy="274"/>
            </a:xfrm>
          </p:grpSpPr>
          <p:sp>
            <p:nvSpPr>
              <p:cNvPr id="73" name="Line 375"/>
              <p:cNvSpPr>
                <a:spLocks noChangeShapeType="1"/>
              </p:cNvSpPr>
              <p:nvPr/>
            </p:nvSpPr>
            <p:spPr bwMode="auto">
              <a:xfrm>
                <a:off x="183" y="493"/>
                <a:ext cx="1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Line 377"/>
              <p:cNvSpPr>
                <a:spLocks noChangeShapeType="1"/>
              </p:cNvSpPr>
              <p:nvPr/>
            </p:nvSpPr>
            <p:spPr bwMode="auto">
              <a:xfrm>
                <a:off x="183" y="424"/>
                <a:ext cx="1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Line 379"/>
              <p:cNvSpPr>
                <a:spLocks noChangeShapeType="1"/>
              </p:cNvSpPr>
              <p:nvPr/>
            </p:nvSpPr>
            <p:spPr bwMode="auto">
              <a:xfrm>
                <a:off x="184" y="356"/>
                <a:ext cx="1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Line 381"/>
              <p:cNvSpPr>
                <a:spLocks noChangeShapeType="1"/>
              </p:cNvSpPr>
              <p:nvPr/>
            </p:nvSpPr>
            <p:spPr bwMode="auto">
              <a:xfrm>
                <a:off x="183" y="290"/>
                <a:ext cx="1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Line 383"/>
              <p:cNvSpPr>
                <a:spLocks noChangeShapeType="1"/>
              </p:cNvSpPr>
              <p:nvPr/>
            </p:nvSpPr>
            <p:spPr bwMode="auto">
              <a:xfrm>
                <a:off x="183" y="219"/>
                <a:ext cx="1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80" name="Text Box 426"/>
          <p:cNvSpPr txBox="1">
            <a:spLocks noChangeArrowheads="1"/>
          </p:cNvSpPr>
          <p:nvPr/>
        </p:nvSpPr>
        <p:spPr bwMode="auto">
          <a:xfrm>
            <a:off x="2483768" y="1772816"/>
            <a:ext cx="53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Rectangle 386" descr="Розовая тисненая бумага"/>
          <p:cNvSpPr>
            <a:spLocks noChangeArrowheads="1"/>
          </p:cNvSpPr>
          <p:nvPr/>
        </p:nvSpPr>
        <p:spPr bwMode="auto">
          <a:xfrm>
            <a:off x="3419872" y="5025752"/>
            <a:ext cx="590550" cy="22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" name="Rectangle 411" descr="Розовая тисненая бумага"/>
          <p:cNvSpPr>
            <a:spLocks noChangeArrowheads="1"/>
          </p:cNvSpPr>
          <p:nvPr/>
        </p:nvSpPr>
        <p:spPr bwMode="auto">
          <a:xfrm>
            <a:off x="3419872" y="4509120"/>
            <a:ext cx="590550" cy="5166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3" name="Rectangle 413" descr="Розовая тисненая бумага"/>
          <p:cNvSpPr>
            <a:spLocks noChangeArrowheads="1"/>
          </p:cNvSpPr>
          <p:nvPr/>
        </p:nvSpPr>
        <p:spPr bwMode="auto">
          <a:xfrm>
            <a:off x="3419872" y="4339952"/>
            <a:ext cx="590550" cy="22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4" name="Rectangle 415" descr="Розовая тисненая бумага"/>
          <p:cNvSpPr>
            <a:spLocks noChangeArrowheads="1"/>
          </p:cNvSpPr>
          <p:nvPr/>
        </p:nvSpPr>
        <p:spPr bwMode="auto">
          <a:xfrm>
            <a:off x="3419872" y="4111352"/>
            <a:ext cx="590550" cy="22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5" name="Rectangle 416" descr="Розовая тисненая бумага"/>
          <p:cNvSpPr>
            <a:spLocks noChangeArrowheads="1"/>
          </p:cNvSpPr>
          <p:nvPr/>
        </p:nvSpPr>
        <p:spPr bwMode="auto">
          <a:xfrm>
            <a:off x="3419872" y="3882752"/>
            <a:ext cx="590550" cy="22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6" name="Rectangle 386" descr="Розовая тисненая бумага"/>
          <p:cNvSpPr>
            <a:spLocks noChangeArrowheads="1"/>
          </p:cNvSpPr>
          <p:nvPr/>
        </p:nvSpPr>
        <p:spPr bwMode="auto">
          <a:xfrm>
            <a:off x="3995936" y="50257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7" name="Rectangle 411" descr="Розовая тисненая бумага"/>
          <p:cNvSpPr>
            <a:spLocks noChangeArrowheads="1"/>
          </p:cNvSpPr>
          <p:nvPr/>
        </p:nvSpPr>
        <p:spPr bwMode="auto">
          <a:xfrm>
            <a:off x="3995936" y="4509120"/>
            <a:ext cx="590550" cy="51663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8" name="Rectangle 413" descr="Розовая тисненая бумага"/>
          <p:cNvSpPr>
            <a:spLocks noChangeArrowheads="1"/>
          </p:cNvSpPr>
          <p:nvPr/>
        </p:nvSpPr>
        <p:spPr bwMode="auto">
          <a:xfrm>
            <a:off x="3995936" y="43399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9" name="Rectangle 415" descr="Розовая тисненая бумага"/>
          <p:cNvSpPr>
            <a:spLocks noChangeArrowheads="1"/>
          </p:cNvSpPr>
          <p:nvPr/>
        </p:nvSpPr>
        <p:spPr bwMode="auto">
          <a:xfrm>
            <a:off x="3995936" y="41113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0" name="Rectangle 416" descr="Розовая тисненая бумага"/>
          <p:cNvSpPr>
            <a:spLocks noChangeArrowheads="1"/>
          </p:cNvSpPr>
          <p:nvPr/>
        </p:nvSpPr>
        <p:spPr bwMode="auto">
          <a:xfrm>
            <a:off x="3995936" y="38827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1" name="Rectangle 417" descr="Розовая тисненая бумага"/>
          <p:cNvSpPr>
            <a:spLocks noChangeArrowheads="1"/>
          </p:cNvSpPr>
          <p:nvPr/>
        </p:nvSpPr>
        <p:spPr bwMode="auto">
          <a:xfrm>
            <a:off x="3995936" y="36541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" name="Rectangle 418" descr="Розовая тисненая бумага"/>
          <p:cNvSpPr>
            <a:spLocks noChangeArrowheads="1"/>
          </p:cNvSpPr>
          <p:nvPr/>
        </p:nvSpPr>
        <p:spPr bwMode="auto">
          <a:xfrm>
            <a:off x="3995936" y="34255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3" name="Rectangle 419" descr="Розовая тисненая бумага"/>
          <p:cNvSpPr>
            <a:spLocks noChangeArrowheads="1"/>
          </p:cNvSpPr>
          <p:nvPr/>
        </p:nvSpPr>
        <p:spPr bwMode="auto">
          <a:xfrm>
            <a:off x="3995936" y="31969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4" name="Rectangle 420" descr="Розовая тисненая бумага"/>
          <p:cNvSpPr>
            <a:spLocks noChangeArrowheads="1"/>
          </p:cNvSpPr>
          <p:nvPr/>
        </p:nvSpPr>
        <p:spPr bwMode="auto">
          <a:xfrm>
            <a:off x="3995936" y="29683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5" name="Rectangle 421" descr="Розовая тисненая бумага"/>
          <p:cNvSpPr>
            <a:spLocks noChangeArrowheads="1"/>
          </p:cNvSpPr>
          <p:nvPr/>
        </p:nvSpPr>
        <p:spPr bwMode="auto">
          <a:xfrm>
            <a:off x="3995936" y="2492896"/>
            <a:ext cx="590550" cy="47545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6" name="Rectangle 423" descr="Розовая тисненая бумага"/>
          <p:cNvSpPr>
            <a:spLocks noChangeArrowheads="1"/>
          </p:cNvSpPr>
          <p:nvPr/>
        </p:nvSpPr>
        <p:spPr bwMode="auto">
          <a:xfrm>
            <a:off x="3995936" y="2282552"/>
            <a:ext cx="590550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7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3995936" y="1988840"/>
            <a:ext cx="590550" cy="2937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8" name="Text Box 426"/>
          <p:cNvSpPr txBox="1">
            <a:spLocks noChangeArrowheads="1"/>
          </p:cNvSpPr>
          <p:nvPr/>
        </p:nvSpPr>
        <p:spPr bwMode="auto">
          <a:xfrm>
            <a:off x="2339752" y="3717032"/>
            <a:ext cx="53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 Box 426"/>
          <p:cNvSpPr txBox="1">
            <a:spLocks noChangeArrowheads="1"/>
          </p:cNvSpPr>
          <p:nvPr/>
        </p:nvSpPr>
        <p:spPr bwMode="auto">
          <a:xfrm>
            <a:off x="2411760" y="4365104"/>
            <a:ext cx="53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4572000" y="4941168"/>
            <a:ext cx="590550" cy="2937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1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4572000" y="4653136"/>
            <a:ext cx="590550" cy="2937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5148064" y="4941168"/>
            <a:ext cx="590550" cy="293712"/>
          </a:xfrm>
          <a:prstGeom prst="rect">
            <a:avLst/>
          </a:prstGeom>
          <a:solidFill>
            <a:srgbClr val="BB4C1F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3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5148064" y="4653136"/>
            <a:ext cx="590550" cy="293712"/>
          </a:xfrm>
          <a:prstGeom prst="rect">
            <a:avLst/>
          </a:prstGeom>
          <a:solidFill>
            <a:srgbClr val="BB4C1F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4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5148064" y="4365104"/>
            <a:ext cx="590550" cy="293712"/>
          </a:xfrm>
          <a:prstGeom prst="rect">
            <a:avLst/>
          </a:prstGeom>
          <a:solidFill>
            <a:srgbClr val="BB4C1F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5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5148064" y="4077072"/>
            <a:ext cx="590550" cy="293712"/>
          </a:xfrm>
          <a:prstGeom prst="rect">
            <a:avLst/>
          </a:prstGeom>
          <a:solidFill>
            <a:srgbClr val="BB4C1F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6" name="Rectangle 424" descr="Розовая тисненая бумага"/>
          <p:cNvSpPr>
            <a:spLocks noChangeArrowheads="1"/>
          </p:cNvSpPr>
          <p:nvPr/>
        </p:nvSpPr>
        <p:spPr bwMode="auto">
          <a:xfrm>
            <a:off x="5148064" y="3933056"/>
            <a:ext cx="590550" cy="293712"/>
          </a:xfrm>
          <a:prstGeom prst="rect">
            <a:avLst/>
          </a:prstGeom>
          <a:solidFill>
            <a:srgbClr val="BB4C1F"/>
          </a:solidFill>
          <a:ln>
            <a:noFill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3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4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8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9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4598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1.4. Основные 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принципы ЗОЖ</a:t>
            </a:r>
            <a:endParaRPr lang="ru-RU" sz="36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1"/>
          <p:cNvGrpSpPr/>
          <p:nvPr/>
        </p:nvGrpSpPr>
        <p:grpSpPr>
          <a:xfrm>
            <a:off x="500034" y="857232"/>
            <a:ext cx="8143932" cy="5595318"/>
            <a:chOff x="500034" y="857232"/>
            <a:chExt cx="8143932" cy="559531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1 - Здоровый и правильный сон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Здоровый и правильный сон –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залог хорошего дня и прекрасного настроения</a:t>
              </a:r>
              <a:r>
                <a:rPr lang="ru-RU" sz="2800" dirty="0" smtClean="0"/>
                <a:t>.</a:t>
              </a:r>
            </a:p>
          </p:txBody>
        </p:sp>
      </p:grpSp>
      <p:grpSp>
        <p:nvGrpSpPr>
          <p:cNvPr id="7" name="Группа 16"/>
          <p:cNvGrpSpPr/>
          <p:nvPr/>
        </p:nvGrpSpPr>
        <p:grpSpPr>
          <a:xfrm>
            <a:off x="500034" y="857232"/>
            <a:ext cx="8143932" cy="5595318"/>
            <a:chOff x="500034" y="857232"/>
            <a:chExt cx="8143932" cy="5595318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2 - Личная гигиена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Следите за чистотой  тела, полости рта, волос, ногтей. Содержите в чистоте одежду и обувь.</a:t>
              </a:r>
            </a:p>
          </p:txBody>
        </p:sp>
      </p:grpSp>
      <p:grpSp>
        <p:nvGrpSpPr>
          <p:cNvPr id="8" name="Группа 20"/>
          <p:cNvGrpSpPr/>
          <p:nvPr/>
        </p:nvGrpSpPr>
        <p:grpSpPr>
          <a:xfrm>
            <a:off x="500034" y="857232"/>
            <a:ext cx="8143932" cy="5595318"/>
            <a:chOff x="500034" y="857232"/>
            <a:chExt cx="8143932" cy="559531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3 - Зарядка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Зарядка приведет ваш организм в рабочее состояние, поднимет настроение.</a:t>
              </a:r>
            </a:p>
          </p:txBody>
        </p:sp>
      </p:grpSp>
      <p:grpSp>
        <p:nvGrpSpPr>
          <p:cNvPr id="9" name="Группа 24"/>
          <p:cNvGrpSpPr/>
          <p:nvPr/>
        </p:nvGrpSpPr>
        <p:grpSpPr>
          <a:xfrm>
            <a:off x="500034" y="857232"/>
            <a:ext cx="8143932" cy="5595318"/>
            <a:chOff x="500034" y="857232"/>
            <a:chExt cx="8143932" cy="5595318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4 – Режим питания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Вести здоровый образ жизни – это значит      соблюдать основные правила здорового питания.</a:t>
              </a:r>
              <a:r>
                <a:rPr lang="ru-RU" sz="2800" dirty="0" smtClean="0"/>
                <a:t> </a:t>
              </a:r>
            </a:p>
          </p:txBody>
        </p:sp>
      </p:grpSp>
      <p:grpSp>
        <p:nvGrpSpPr>
          <p:cNvPr id="10" name="Группа 28"/>
          <p:cNvGrpSpPr/>
          <p:nvPr/>
        </p:nvGrpSpPr>
        <p:grpSpPr>
          <a:xfrm>
            <a:off x="500034" y="857232"/>
            <a:ext cx="8143932" cy="5595318"/>
            <a:chOff x="500034" y="857232"/>
            <a:chExt cx="8143932" cy="5595318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5 – Вредные привычки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Курение и алкоголь влекут за собой болезнь и социальное неблагополучие. </a:t>
              </a:r>
            </a:p>
          </p:txBody>
        </p:sp>
      </p:grpSp>
      <p:grpSp>
        <p:nvGrpSpPr>
          <p:cNvPr id="11" name="Группа 32"/>
          <p:cNvGrpSpPr/>
          <p:nvPr/>
        </p:nvGrpSpPr>
        <p:grpSpPr>
          <a:xfrm>
            <a:off x="571472" y="857232"/>
            <a:ext cx="8143932" cy="5595318"/>
            <a:chOff x="500034" y="857232"/>
            <a:chExt cx="8143932" cy="559531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1214414" y="1857364"/>
              <a:ext cx="6786610" cy="4143404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14414" y="592933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5 – Занятия спортом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0034" y="857232"/>
              <a:ext cx="814393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Физически активные люди меньше подвержены депрессиям и не страдают бессонницей. </a:t>
              </a: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1 - Воздушные ванны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85720" y="214290"/>
            <a:ext cx="84598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1.5. Закаливающие </a:t>
            </a:r>
            <a:r>
              <a:rPr lang="ru-RU" sz="36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процедуры </a:t>
            </a:r>
            <a:endParaRPr lang="ru-RU" sz="3600" dirty="0" smtClean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2 - Хождение босиком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3 - Солнечные ванны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4 - 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Моржевание</a:t>
              </a:r>
              <a:endParaRPr lang="ru-RU" sz="28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5 - Обливание холодной водой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142976" y="1285860"/>
            <a:ext cx="6786610" cy="4095120"/>
            <a:chOff x="1142976" y="1285860"/>
            <a:chExt cx="6786610" cy="409512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42976" y="4857760"/>
              <a:ext cx="678661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6 - Обтирание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142976" y="1000108"/>
            <a:ext cx="6786610" cy="5857892"/>
            <a:chOff x="1142976" y="1285860"/>
            <a:chExt cx="6786610" cy="3971808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1142976" y="1285860"/>
              <a:ext cx="6786610" cy="3571900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42976" y="4857760"/>
              <a:ext cx="6786610" cy="3999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Рисунок 7 - Контрастный душ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2603-5239-4F9A-8FF4-E1ABE480876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305</Words>
  <Application>Microsoft Office PowerPoint</Application>
  <PresentationFormat>Экран (4:3)</PresentationFormat>
  <Paragraphs>80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50</cp:revision>
  <dcterms:created xsi:type="dcterms:W3CDTF">2022-04-14T02:48:19Z</dcterms:created>
  <dcterms:modified xsi:type="dcterms:W3CDTF">2023-04-23T10:02:31Z</dcterms:modified>
</cp:coreProperties>
</file>